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60" r:id="rId4"/>
  </p:sldIdLst>
  <p:sldSz cx="7559675" cy="10691813"/>
  <p:notesSz cx="7559675" cy="10691813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sz="24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sz="24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sz="24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sz="2400" kern="1200">
        <a:solidFill>
          <a:schemeClr val="tx1"/>
        </a:solidFill>
        <a:latin typeface="Times New Roman" panose="02020603050405020304" pitchFamily="18" charset="0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8" autoAdjust="0"/>
    <p:restoredTop sz="94660"/>
  </p:normalViewPr>
  <p:slideViewPr>
    <p:cSldViewPr showGuides="1">
      <p:cViewPr varScale="1">
        <p:scale>
          <a:sx n="70" d="100"/>
          <a:sy n="70" d="100"/>
        </p:scale>
        <p:origin x="3126" y="90"/>
      </p:cViewPr>
      <p:guideLst>
        <p:guide orient="horz"/>
        <p:guide/>
      </p:guideLst>
    </p:cSldViewPr>
  </p:slideViewPr>
  <p:notesTextViewPr>
    <p:cViewPr varScale="1"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1F4F7002-EEF7-4F55-88E8-B3AF7E0EFDE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DD0316F-0CA0-488E-B31B-7C56A7C99BE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1596172-F54B-4D20-8C8B-34D278683A6B}" type="datetimeFigureOut">
              <a:rPr lang="ko-KR" altLang="en-US"/>
              <a:pPr>
                <a:defRPr/>
              </a:pPr>
              <a:t>2025-09-04</a:t>
            </a:fld>
            <a:endParaRPr lang="ko-KR" altLang="en-US"/>
          </a:p>
        </p:txBody>
      </p:sp>
      <p:sp>
        <p:nvSpPr>
          <p:cNvPr id="4" name="슬라이드 이미지 개체 틀 3">
            <a:extLst>
              <a:ext uri="{FF2B5EF4-FFF2-40B4-BE49-F238E27FC236}">
                <a16:creationId xmlns:a16="http://schemas.microsoft.com/office/drawing/2014/main" id="{8E656141-E5F3-494F-B25D-A4FA4C84FA7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503488" y="1336675"/>
            <a:ext cx="25527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>
            <a:extLst>
              <a:ext uri="{FF2B5EF4-FFF2-40B4-BE49-F238E27FC236}">
                <a16:creationId xmlns:a16="http://schemas.microsoft.com/office/drawing/2014/main" id="{A2EF2BF7-AF6C-4FA2-B839-8D9D20E754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편집하려면 클릭</a:t>
            </a:r>
          </a:p>
          <a:p>
            <a:pPr lvl="1"/>
            <a:r>
              <a:rPr lang="ko-KR" altLang="en-US" noProof="0"/>
              <a:t>두 번째 수준</a:t>
            </a:r>
          </a:p>
          <a:p>
            <a:pPr lvl="2"/>
            <a:r>
              <a:rPr lang="ko-KR" altLang="en-US" noProof="0"/>
              <a:t>세 번째 수준</a:t>
            </a:r>
          </a:p>
          <a:p>
            <a:pPr lvl="3"/>
            <a:r>
              <a:rPr lang="ko-KR" altLang="en-US" noProof="0"/>
              <a:t>네 번째 수준</a:t>
            </a:r>
          </a:p>
          <a:p>
            <a:pPr lvl="4"/>
            <a:r>
              <a:rPr lang="ko-KR" altLang="en-US" noProof="0"/>
              <a:t>다섯 번째 수준</a:t>
            </a:r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5A85BC6-50A6-489E-A5E0-A2CCBC52A6F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07AAD31-6D37-4091-B871-D359CB8665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0FA7AAF-1E32-455F-A1DC-E00693D21E8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맑은 고딕" panose="020B0503020000020004" pitchFamily="50" charset="-127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맑은 고딕" panose="020B0503020000020004" pitchFamily="50" charset="-127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맑은 고딕" panose="020B0503020000020004" pitchFamily="50" charset="-127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맑은 고딕" panose="020B0503020000020004" pitchFamily="50" charset="-127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맑은 고딕" panose="020B0503020000020004" pitchFamily="50" charset="-127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이미지 개체 틀 1">
            <a:extLst>
              <a:ext uri="{FF2B5EF4-FFF2-40B4-BE49-F238E27FC236}">
                <a16:creationId xmlns:a16="http://schemas.microsoft.com/office/drawing/2014/main" id="{79F9C97B-E00C-4EFF-AE28-31979CC6960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슬라이드 노트 개체 틀 2">
            <a:extLst>
              <a:ext uri="{FF2B5EF4-FFF2-40B4-BE49-F238E27FC236}">
                <a16:creationId xmlns:a16="http://schemas.microsoft.com/office/drawing/2014/main" id="{C00C8E57-3857-4241-8C70-01AB5CC4E18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en-US">
              <a:ea typeface="굴림" panose="020B0600000101010101" pitchFamily="50" charset="-127"/>
            </a:endParaRPr>
          </a:p>
        </p:txBody>
      </p:sp>
      <p:sp>
        <p:nvSpPr>
          <p:cNvPr id="4100" name="슬라이드 번호 개체 틀 3">
            <a:extLst>
              <a:ext uri="{FF2B5EF4-FFF2-40B4-BE49-F238E27FC236}">
                <a16:creationId xmlns:a16="http://schemas.microsoft.com/office/drawing/2014/main" id="{E63DB550-2A7E-40EC-9B6B-A82D29E4C6D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fld id="{BE1CC3E9-497A-4928-B857-7F52E989C600}" type="slidenum">
              <a:rPr lang="ko-KR" altLang="en-US" sz="1200"/>
              <a:pPr/>
              <a:t>2</a:t>
            </a:fld>
            <a:endParaRPr lang="ko-KR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44563" y="1749425"/>
            <a:ext cx="5670550" cy="3722688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944563" y="5614988"/>
            <a:ext cx="5670550" cy="25828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2899931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19113" y="569913"/>
            <a:ext cx="6521450" cy="2065337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19113" y="2846388"/>
            <a:ext cx="6521450" cy="67833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105446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5410200" y="569913"/>
            <a:ext cx="1630363" cy="9059862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19113" y="569913"/>
            <a:ext cx="4738687" cy="90598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95413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19113" y="569913"/>
            <a:ext cx="6521450" cy="2065337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9113" y="2846388"/>
            <a:ext cx="6521450" cy="67833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836073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15938" y="2665413"/>
            <a:ext cx="6519862" cy="4448175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15938" y="7154863"/>
            <a:ext cx="6519862" cy="23383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401045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19113" y="569913"/>
            <a:ext cx="6521450" cy="2065337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19113" y="2846388"/>
            <a:ext cx="3184525" cy="67833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856038" y="2846388"/>
            <a:ext cx="3184525" cy="67833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1840900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20700" y="569913"/>
            <a:ext cx="6519863" cy="2065337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20700" y="2620963"/>
            <a:ext cx="3198813" cy="12842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20700" y="3905250"/>
            <a:ext cx="3198813" cy="57451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827463" y="2620963"/>
            <a:ext cx="3213100" cy="12842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827463" y="3905250"/>
            <a:ext cx="3213100" cy="57451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2661462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19113" y="569913"/>
            <a:ext cx="6521450" cy="2065337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06281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6146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20700" y="712788"/>
            <a:ext cx="2438400" cy="24955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13100" y="1539875"/>
            <a:ext cx="3827463" cy="75977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20700" y="3208338"/>
            <a:ext cx="2438400" cy="59420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609953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20700" y="712788"/>
            <a:ext cx="2438400" cy="24955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213100" y="1539875"/>
            <a:ext cx="3827463" cy="75977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20700" y="3208338"/>
            <a:ext cx="2438400" cy="59420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2662557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굴림" panose="020B0600000101010101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굴림" panose="020B0600000101010101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굴림" panose="020B0600000101010101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굴림" panose="020B0600000101010101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굴림" panose="020B0600000101010101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굴림" panose="020B0600000101010101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굴림" panose="020B0600000101010101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굴림" panose="020B0600000101010101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>
            <a:extLst>
              <a:ext uri="{FF2B5EF4-FFF2-40B4-BE49-F238E27FC236}">
                <a16:creationId xmlns:a16="http://schemas.microsoft.com/office/drawing/2014/main" id="{B81EDCDA-2841-449C-A40F-892B9A268B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996950"/>
            <a:ext cx="12588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fontAlgn="ctr" latinLnBrk="1">
              <a:lnSpc>
                <a:spcPts val="1200"/>
              </a:lnSpc>
            </a:pP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기본인적사항</a:t>
            </a:r>
          </a:p>
        </p:txBody>
      </p:sp>
      <p:sp>
        <p:nvSpPr>
          <p:cNvPr id="2051" name="Rectangle 2">
            <a:extLst>
              <a:ext uri="{FF2B5EF4-FFF2-40B4-BE49-F238E27FC236}">
                <a16:creationId xmlns:a16="http://schemas.microsoft.com/office/drawing/2014/main" id="{AAA83F58-77C4-4BD7-BD56-F18FC691E4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113" y="636588"/>
            <a:ext cx="143986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eaLnBrk="1" fontAlgn="ctr" latinLnBrk="1">
              <a:lnSpc>
                <a:spcPts val="2000"/>
              </a:lnSpc>
            </a:pPr>
            <a:r>
              <a:rPr lang="ko-KR" altLang="en-US" sz="2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입사지원서</a:t>
            </a:r>
          </a:p>
        </p:txBody>
      </p:sp>
      <p:graphicFrame>
        <p:nvGraphicFramePr>
          <p:cNvPr id="2" name="Group 3">
            <a:extLst>
              <a:ext uri="{FF2B5EF4-FFF2-40B4-BE49-F238E27FC236}">
                <a16:creationId xmlns:a16="http://schemas.microsoft.com/office/drawing/2014/main" id="{7BB99030-B00C-49BD-BF41-EB888F979B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7394006"/>
              </p:ext>
            </p:extLst>
          </p:nvPr>
        </p:nvGraphicFramePr>
        <p:xfrm>
          <a:off x="457200" y="1176338"/>
          <a:ext cx="6645275" cy="1492251"/>
        </p:xfrm>
        <a:graphic>
          <a:graphicData uri="http://schemas.openxmlformats.org/drawingml/2006/table">
            <a:tbl>
              <a:tblPr/>
              <a:tblGrid>
                <a:gridCol w="1114425">
                  <a:extLst>
                    <a:ext uri="{9D8B030D-6E8A-4147-A177-3AD203B41FA5}">
                      <a16:colId xmlns:a16="http://schemas.microsoft.com/office/drawing/2014/main" val="1867425792"/>
                    </a:ext>
                  </a:extLst>
                </a:gridCol>
                <a:gridCol w="1069975">
                  <a:extLst>
                    <a:ext uri="{9D8B030D-6E8A-4147-A177-3AD203B41FA5}">
                      <a16:colId xmlns:a16="http://schemas.microsoft.com/office/drawing/2014/main" val="588188542"/>
                    </a:ext>
                  </a:extLst>
                </a:gridCol>
                <a:gridCol w="1800225">
                  <a:extLst>
                    <a:ext uri="{9D8B030D-6E8A-4147-A177-3AD203B41FA5}">
                      <a16:colId xmlns:a16="http://schemas.microsoft.com/office/drawing/2014/main" val="2270777491"/>
                    </a:ext>
                  </a:extLst>
                </a:gridCol>
                <a:gridCol w="1082675">
                  <a:extLst>
                    <a:ext uri="{9D8B030D-6E8A-4147-A177-3AD203B41FA5}">
                      <a16:colId xmlns:a16="http://schemas.microsoft.com/office/drawing/2014/main" val="3321436996"/>
                    </a:ext>
                  </a:extLst>
                </a:gridCol>
                <a:gridCol w="1577975">
                  <a:extLst>
                    <a:ext uri="{9D8B030D-6E8A-4147-A177-3AD203B41FA5}">
                      <a16:colId xmlns:a16="http://schemas.microsoft.com/office/drawing/2014/main" val="3002890080"/>
                    </a:ext>
                  </a:extLst>
                </a:gridCol>
              </a:tblGrid>
              <a:tr h="215900">
                <a:tc rowSpan="6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한글성명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865165"/>
                  </a:ext>
                </a:extLst>
              </a:tr>
              <a:tr h="215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영문성명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휴대전화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7830115"/>
                  </a:ext>
                </a:extLst>
              </a:tr>
              <a:tr h="215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생년월일</a:t>
                      </a:r>
                      <a:r>
                        <a:rPr kumimoji="0" lang="en-US" altLang="ko-KR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연령</a:t>
                      </a:r>
                      <a:r>
                        <a:rPr kumimoji="0" lang="en-US" altLang="ko-KR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추가연락처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7739364"/>
                  </a:ext>
                </a:extLst>
              </a:tr>
              <a:tr h="2159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성별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국적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9663104"/>
                  </a:ext>
                </a:extLst>
              </a:tr>
              <a:tr h="2333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전자우편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2814136"/>
                  </a:ext>
                </a:extLst>
              </a:tr>
              <a:tr h="39528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주소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grid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2572738"/>
                  </a:ext>
                </a:extLst>
              </a:tr>
            </a:tbl>
          </a:graphicData>
        </a:graphic>
      </p:graphicFrame>
      <p:graphicFrame>
        <p:nvGraphicFramePr>
          <p:cNvPr id="2127" name="Group 79">
            <a:extLst>
              <a:ext uri="{FF2B5EF4-FFF2-40B4-BE49-F238E27FC236}">
                <a16:creationId xmlns:a16="http://schemas.microsoft.com/office/drawing/2014/main" id="{FDDD556A-0F82-445A-8965-B39FB8F06C24}"/>
              </a:ext>
            </a:extLst>
          </p:cNvPr>
          <p:cNvGraphicFramePr>
            <a:graphicFrameLocks noGrp="1"/>
          </p:cNvGraphicFramePr>
          <p:nvPr/>
        </p:nvGraphicFramePr>
        <p:xfrm>
          <a:off x="503238" y="1241425"/>
          <a:ext cx="1025525" cy="1366838"/>
        </p:xfrm>
        <a:graphic>
          <a:graphicData uri="http://schemas.openxmlformats.org/drawingml/2006/table">
            <a:tbl>
              <a:tblPr/>
              <a:tblGrid>
                <a:gridCol w="1025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66838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굴림" panose="020B0600000101010101" pitchFamily="50" charset="-127"/>
                          <a:cs typeface="Arial" panose="020B0604020202020204" pitchFamily="34" charset="0"/>
                        </a:rPr>
                        <a:t>사진</a:t>
                      </a: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굴림" panose="020B0600000101010101" pitchFamily="50" charset="-127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91" name="Rectangle 81">
            <a:extLst>
              <a:ext uri="{FF2B5EF4-FFF2-40B4-BE49-F238E27FC236}">
                <a16:creationId xmlns:a16="http://schemas.microsoft.com/office/drawing/2014/main" id="{72D3A67A-217D-4A68-9320-A594038BCE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806520"/>
            <a:ext cx="12588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fontAlgn="ctr" latinLnBrk="1">
              <a:lnSpc>
                <a:spcPts val="1200"/>
              </a:lnSpc>
            </a:pP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추가인적사항</a:t>
            </a:r>
          </a:p>
        </p:txBody>
      </p:sp>
      <p:graphicFrame>
        <p:nvGraphicFramePr>
          <p:cNvPr id="2130" name="Group 82">
            <a:extLst>
              <a:ext uri="{FF2B5EF4-FFF2-40B4-BE49-F238E27FC236}">
                <a16:creationId xmlns:a16="http://schemas.microsoft.com/office/drawing/2014/main" id="{9C3D872D-9A55-4129-8609-F655E9B702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426324"/>
              </p:ext>
            </p:extLst>
          </p:nvPr>
        </p:nvGraphicFramePr>
        <p:xfrm>
          <a:off x="457200" y="2985908"/>
          <a:ext cx="6645276" cy="1186770"/>
        </p:xfrm>
        <a:graphic>
          <a:graphicData uri="http://schemas.openxmlformats.org/drawingml/2006/table">
            <a:tbl>
              <a:tblPr/>
              <a:tblGrid>
                <a:gridCol w="1018381">
                  <a:extLst>
                    <a:ext uri="{9D8B030D-6E8A-4147-A177-3AD203B41FA5}">
                      <a16:colId xmlns:a16="http://schemas.microsoft.com/office/drawing/2014/main" val="2360696842"/>
                    </a:ext>
                  </a:extLst>
                </a:gridCol>
                <a:gridCol w="770202">
                  <a:extLst>
                    <a:ext uri="{9D8B030D-6E8A-4147-A177-3AD203B41FA5}">
                      <a16:colId xmlns:a16="http://schemas.microsoft.com/office/drawing/2014/main" val="645429361"/>
                    </a:ext>
                  </a:extLst>
                </a:gridCol>
                <a:gridCol w="770203">
                  <a:extLst>
                    <a:ext uri="{9D8B030D-6E8A-4147-A177-3AD203B41FA5}">
                      <a16:colId xmlns:a16="http://schemas.microsoft.com/office/drawing/2014/main" val="3116473399"/>
                    </a:ext>
                  </a:extLst>
                </a:gridCol>
                <a:gridCol w="770202">
                  <a:extLst>
                    <a:ext uri="{9D8B030D-6E8A-4147-A177-3AD203B41FA5}">
                      <a16:colId xmlns:a16="http://schemas.microsoft.com/office/drawing/2014/main" val="374585360"/>
                    </a:ext>
                  </a:extLst>
                </a:gridCol>
                <a:gridCol w="1169987">
                  <a:extLst>
                    <a:ext uri="{9D8B030D-6E8A-4147-A177-3AD203B41FA5}">
                      <a16:colId xmlns:a16="http://schemas.microsoft.com/office/drawing/2014/main" val="3830926511"/>
                    </a:ext>
                  </a:extLst>
                </a:gridCol>
                <a:gridCol w="488157">
                  <a:extLst>
                    <a:ext uri="{9D8B030D-6E8A-4147-A177-3AD203B41FA5}">
                      <a16:colId xmlns:a16="http://schemas.microsoft.com/office/drawing/2014/main" val="1313332548"/>
                    </a:ext>
                  </a:extLst>
                </a:gridCol>
                <a:gridCol w="1658144">
                  <a:extLst>
                    <a:ext uri="{9D8B030D-6E8A-4147-A177-3AD203B41FA5}">
                      <a16:colId xmlns:a16="http://schemas.microsoft.com/office/drawing/2014/main" val="1925118770"/>
                    </a:ext>
                  </a:extLst>
                </a:gridCol>
              </a:tblGrid>
              <a:tr h="18000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장애여부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grid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장애유형</a:t>
                      </a:r>
                      <a:r>
                        <a:rPr kumimoji="0" lang="en-US" altLang="ko-KR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등급</a:t>
                      </a:r>
                      <a:r>
                        <a:rPr kumimoji="0" lang="en-US" altLang="ko-KR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grid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917291"/>
                  </a:ext>
                </a:extLst>
              </a:tr>
              <a:tr h="18000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보훈대상여부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grid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보훈대상과관계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grid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2790552"/>
                  </a:ext>
                </a:extLst>
              </a:tr>
              <a:tr h="18000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취업보호대상자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gridSpan="6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36445"/>
                  </a:ext>
                </a:extLst>
              </a:tr>
              <a:tr h="18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병역사항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군필여부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군별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계급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복무기간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면제사유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31220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LG스마트체 Regular" panose="020B0600000101010101" pitchFamily="50" charset="-127"/>
                        <a:ea typeface="LG스마트체 Regular" panose="020B0600000101010101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3068445"/>
                  </a:ext>
                </a:extLst>
              </a:tr>
            </a:tbl>
          </a:graphicData>
        </a:graphic>
      </p:graphicFrame>
      <p:sp>
        <p:nvSpPr>
          <p:cNvPr id="2134" name="Rectangle 161">
            <a:extLst>
              <a:ext uri="{FF2B5EF4-FFF2-40B4-BE49-F238E27FC236}">
                <a16:creationId xmlns:a16="http://schemas.microsoft.com/office/drawing/2014/main" id="{6406DCFB-96C3-4965-A420-BC4F2EF8B3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308475"/>
            <a:ext cx="21605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fontAlgn="ctr" latinLnBrk="1">
              <a:lnSpc>
                <a:spcPts val="1200"/>
              </a:lnSpc>
            </a:pP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지원사항 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부서명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직무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지역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200" b="1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2210" name="Group 162">
            <a:extLst>
              <a:ext uri="{FF2B5EF4-FFF2-40B4-BE49-F238E27FC236}">
                <a16:creationId xmlns:a16="http://schemas.microsoft.com/office/drawing/2014/main" id="{63364BD3-7C78-43AA-AB72-15FE8B849A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030898"/>
              </p:ext>
            </p:extLst>
          </p:nvPr>
        </p:nvGraphicFramePr>
        <p:xfrm>
          <a:off x="457200" y="4543425"/>
          <a:ext cx="6645275" cy="215900"/>
        </p:xfrm>
        <a:graphic>
          <a:graphicData uri="http://schemas.openxmlformats.org/drawingml/2006/table">
            <a:tbl>
              <a:tblPr/>
              <a:tblGrid>
                <a:gridCol w="996950">
                  <a:extLst>
                    <a:ext uri="{9D8B030D-6E8A-4147-A177-3AD203B41FA5}">
                      <a16:colId xmlns:a16="http://schemas.microsoft.com/office/drawing/2014/main" val="451582073"/>
                    </a:ext>
                  </a:extLst>
                </a:gridCol>
                <a:gridCol w="5648325">
                  <a:extLst>
                    <a:ext uri="{9D8B030D-6E8A-4147-A177-3AD203B41FA5}">
                      <a16:colId xmlns:a16="http://schemas.microsoft.com/office/drawing/2014/main" val="3738918308"/>
                    </a:ext>
                  </a:extLst>
                </a:gridCol>
              </a:tblGrid>
              <a:tr h="21590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지원사항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3210390"/>
                  </a:ext>
                </a:extLst>
              </a:tr>
            </a:tbl>
          </a:graphicData>
        </a:graphic>
      </p:graphicFrame>
      <p:graphicFrame>
        <p:nvGraphicFramePr>
          <p:cNvPr id="2230" name="Group 182">
            <a:extLst>
              <a:ext uri="{FF2B5EF4-FFF2-40B4-BE49-F238E27FC236}">
                <a16:creationId xmlns:a16="http://schemas.microsoft.com/office/drawing/2014/main" id="{D9BAF288-CB98-42B4-ADEB-D81CC140D4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107624"/>
              </p:ext>
            </p:extLst>
          </p:nvPr>
        </p:nvGraphicFramePr>
        <p:xfrm>
          <a:off x="457200" y="5166700"/>
          <a:ext cx="6645275" cy="1475350"/>
        </p:xfrm>
        <a:graphic>
          <a:graphicData uri="http://schemas.openxmlformats.org/drawingml/2006/table">
            <a:tbl>
              <a:tblPr/>
              <a:tblGrid>
                <a:gridCol w="344488">
                  <a:extLst>
                    <a:ext uri="{9D8B030D-6E8A-4147-A177-3AD203B41FA5}">
                      <a16:colId xmlns:a16="http://schemas.microsoft.com/office/drawing/2014/main" val="2645358443"/>
                    </a:ext>
                  </a:extLst>
                </a:gridCol>
                <a:gridCol w="1177949">
                  <a:extLst>
                    <a:ext uri="{9D8B030D-6E8A-4147-A177-3AD203B41FA5}">
                      <a16:colId xmlns:a16="http://schemas.microsoft.com/office/drawing/2014/main" val="363542511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028161295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06343629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299694518"/>
                    </a:ext>
                  </a:extLst>
                </a:gridCol>
                <a:gridCol w="599977">
                  <a:extLst>
                    <a:ext uri="{9D8B030D-6E8A-4147-A177-3AD203B41FA5}">
                      <a16:colId xmlns:a16="http://schemas.microsoft.com/office/drawing/2014/main" val="3475285110"/>
                    </a:ext>
                  </a:extLst>
                </a:gridCol>
                <a:gridCol w="706437">
                  <a:extLst>
                    <a:ext uri="{9D8B030D-6E8A-4147-A177-3AD203B41FA5}">
                      <a16:colId xmlns:a16="http://schemas.microsoft.com/office/drawing/2014/main" val="2457110593"/>
                    </a:ext>
                  </a:extLst>
                </a:gridCol>
              </a:tblGrid>
              <a:tr h="181198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구분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학교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전공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복수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부전공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소재지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기간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졸업구분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학점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전공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339704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고등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742743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전문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1649867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학사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4525711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석사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2367001"/>
                  </a:ext>
                </a:extLst>
              </a:tr>
            </a:tbl>
          </a:graphicData>
        </a:graphic>
      </p:graphicFrame>
      <p:sp>
        <p:nvSpPr>
          <p:cNvPr id="2161" name="Rectangle 212">
            <a:extLst>
              <a:ext uri="{FF2B5EF4-FFF2-40B4-BE49-F238E27FC236}">
                <a16:creationId xmlns:a16="http://schemas.microsoft.com/office/drawing/2014/main" id="{5EC1E6B8-0B2C-4F68-A373-4D5CEB4115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913313"/>
            <a:ext cx="1258888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fontAlgn="ctr" latinLnBrk="1">
              <a:lnSpc>
                <a:spcPts val="1200"/>
              </a:lnSpc>
            </a:pP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학력사항</a:t>
            </a:r>
          </a:p>
        </p:txBody>
      </p:sp>
      <p:graphicFrame>
        <p:nvGraphicFramePr>
          <p:cNvPr id="2351" name="Group 303">
            <a:extLst>
              <a:ext uri="{FF2B5EF4-FFF2-40B4-BE49-F238E27FC236}">
                <a16:creationId xmlns:a16="http://schemas.microsoft.com/office/drawing/2014/main" id="{91E1D268-63C0-42D3-8A5D-79DC706C6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679482"/>
              </p:ext>
            </p:extLst>
          </p:nvPr>
        </p:nvGraphicFramePr>
        <p:xfrm>
          <a:off x="457200" y="7192963"/>
          <a:ext cx="6645275" cy="431800"/>
        </p:xfrm>
        <a:graphic>
          <a:graphicData uri="http://schemas.openxmlformats.org/drawingml/2006/table">
            <a:tbl>
              <a:tblPr/>
              <a:tblGrid>
                <a:gridCol w="838200">
                  <a:extLst>
                    <a:ext uri="{9D8B030D-6E8A-4147-A177-3AD203B41FA5}">
                      <a16:colId xmlns:a16="http://schemas.microsoft.com/office/drawing/2014/main" val="1675905080"/>
                    </a:ext>
                  </a:extLst>
                </a:gridCol>
                <a:gridCol w="1825625">
                  <a:extLst>
                    <a:ext uri="{9D8B030D-6E8A-4147-A177-3AD203B41FA5}">
                      <a16:colId xmlns:a16="http://schemas.microsoft.com/office/drawing/2014/main" val="1394681794"/>
                    </a:ext>
                  </a:extLst>
                </a:gridCol>
                <a:gridCol w="1990725">
                  <a:extLst>
                    <a:ext uri="{9D8B030D-6E8A-4147-A177-3AD203B41FA5}">
                      <a16:colId xmlns:a16="http://schemas.microsoft.com/office/drawing/2014/main" val="2075295785"/>
                    </a:ext>
                  </a:extLst>
                </a:gridCol>
                <a:gridCol w="1990725">
                  <a:extLst>
                    <a:ext uri="{9D8B030D-6E8A-4147-A177-3AD203B41FA5}">
                      <a16:colId xmlns:a16="http://schemas.microsoft.com/office/drawing/2014/main" val="2852515500"/>
                    </a:ext>
                  </a:extLst>
                </a:gridCol>
              </a:tblGrid>
              <a:tr h="21590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언어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TEST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점수</a:t>
                      </a:r>
                      <a:r>
                        <a:rPr kumimoji="0" lang="en-US" altLang="ko-KR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등급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취득일자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914615"/>
                  </a:ext>
                </a:extLst>
              </a:tr>
              <a:tr h="21590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5323858"/>
                  </a:ext>
                </a:extLst>
              </a:tr>
            </a:tbl>
          </a:graphicData>
        </a:graphic>
      </p:graphicFrame>
      <p:sp>
        <p:nvSpPr>
          <p:cNvPr id="2233" name="Rectangle 321">
            <a:extLst>
              <a:ext uri="{FF2B5EF4-FFF2-40B4-BE49-F238E27FC236}">
                <a16:creationId xmlns:a16="http://schemas.microsoft.com/office/drawing/2014/main" id="{74A4721A-9748-4991-ABCD-318F0D0C88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7013575"/>
            <a:ext cx="12588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fontAlgn="ctr" latinLnBrk="1">
              <a:lnSpc>
                <a:spcPts val="1200"/>
              </a:lnSpc>
            </a:pP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공인어학성적</a:t>
            </a:r>
          </a:p>
        </p:txBody>
      </p:sp>
      <p:graphicFrame>
        <p:nvGraphicFramePr>
          <p:cNvPr id="2370" name="Group 322">
            <a:extLst>
              <a:ext uri="{FF2B5EF4-FFF2-40B4-BE49-F238E27FC236}">
                <a16:creationId xmlns:a16="http://schemas.microsoft.com/office/drawing/2014/main" id="{DF0E8F01-943C-470D-A07B-0CE8351014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8521881"/>
              </p:ext>
            </p:extLst>
          </p:nvPr>
        </p:nvGraphicFramePr>
        <p:xfrm>
          <a:off x="457200" y="7956550"/>
          <a:ext cx="6645275" cy="863600"/>
        </p:xfrm>
        <a:graphic>
          <a:graphicData uri="http://schemas.openxmlformats.org/drawingml/2006/table">
            <a:tbl>
              <a:tblPr/>
              <a:tblGrid>
                <a:gridCol w="1528763">
                  <a:extLst>
                    <a:ext uri="{9D8B030D-6E8A-4147-A177-3AD203B41FA5}">
                      <a16:colId xmlns:a16="http://schemas.microsoft.com/office/drawing/2014/main" val="3147184426"/>
                    </a:ext>
                  </a:extLst>
                </a:gridCol>
                <a:gridCol w="1709737">
                  <a:extLst>
                    <a:ext uri="{9D8B030D-6E8A-4147-A177-3AD203B41FA5}">
                      <a16:colId xmlns:a16="http://schemas.microsoft.com/office/drawing/2014/main" val="1480549277"/>
                    </a:ext>
                  </a:extLst>
                </a:gridCol>
                <a:gridCol w="1711325">
                  <a:extLst>
                    <a:ext uri="{9D8B030D-6E8A-4147-A177-3AD203B41FA5}">
                      <a16:colId xmlns:a16="http://schemas.microsoft.com/office/drawing/2014/main" val="1596895184"/>
                    </a:ext>
                  </a:extLst>
                </a:gridCol>
                <a:gridCol w="1695450">
                  <a:extLst>
                    <a:ext uri="{9D8B030D-6E8A-4147-A177-3AD203B41FA5}">
                      <a16:colId xmlns:a16="http://schemas.microsoft.com/office/drawing/2014/main" val="2531710569"/>
                    </a:ext>
                  </a:extLst>
                </a:gridCol>
              </a:tblGrid>
              <a:tr h="21590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자격증명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자격등급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자격취득일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인증기관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19908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850172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6547428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0447150"/>
                  </a:ext>
                </a:extLst>
              </a:tr>
            </a:tbl>
          </a:graphicData>
        </a:graphic>
      </p:graphicFrame>
      <p:sp>
        <p:nvSpPr>
          <p:cNvPr id="2246" name="Rectangle 340">
            <a:extLst>
              <a:ext uri="{FF2B5EF4-FFF2-40B4-BE49-F238E27FC236}">
                <a16:creationId xmlns:a16="http://schemas.microsoft.com/office/drawing/2014/main" id="{8912F0AF-DAFB-4703-BE6B-39046A301E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7770813"/>
            <a:ext cx="1258888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fontAlgn="ctr" latinLnBrk="1">
              <a:lnSpc>
                <a:spcPts val="1200"/>
              </a:lnSpc>
            </a:pP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자격증</a:t>
            </a:r>
          </a:p>
        </p:txBody>
      </p:sp>
      <p:sp>
        <p:nvSpPr>
          <p:cNvPr id="2301" name="Rectangle 709">
            <a:extLst>
              <a:ext uri="{FF2B5EF4-FFF2-40B4-BE49-F238E27FC236}">
                <a16:creationId xmlns:a16="http://schemas.microsoft.com/office/drawing/2014/main" id="{3365A5CB-18FC-42D2-84D7-DC0AA266EE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9271000"/>
            <a:ext cx="125888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fontAlgn="ctr" latinLnBrk="1">
              <a:lnSpc>
                <a:spcPts val="1200"/>
              </a:lnSpc>
            </a:pP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추가사항</a:t>
            </a:r>
          </a:p>
        </p:txBody>
      </p:sp>
      <p:graphicFrame>
        <p:nvGraphicFramePr>
          <p:cNvPr id="398" name="Group 710">
            <a:extLst>
              <a:ext uri="{FF2B5EF4-FFF2-40B4-BE49-F238E27FC236}">
                <a16:creationId xmlns:a16="http://schemas.microsoft.com/office/drawing/2014/main" id="{A6F34A93-699A-46E0-BE1D-4C34B4E764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0396926"/>
              </p:ext>
            </p:extLst>
          </p:nvPr>
        </p:nvGraphicFramePr>
        <p:xfrm>
          <a:off x="457200" y="9450388"/>
          <a:ext cx="6645275" cy="215900"/>
        </p:xfrm>
        <a:graphic>
          <a:graphicData uri="http://schemas.openxmlformats.org/drawingml/2006/table">
            <a:tbl>
              <a:tblPr/>
              <a:tblGrid>
                <a:gridCol w="1258888">
                  <a:extLst>
                    <a:ext uri="{9D8B030D-6E8A-4147-A177-3AD203B41FA5}">
                      <a16:colId xmlns:a16="http://schemas.microsoft.com/office/drawing/2014/main" val="2208879205"/>
                    </a:ext>
                  </a:extLst>
                </a:gridCol>
                <a:gridCol w="1979612">
                  <a:extLst>
                    <a:ext uri="{9D8B030D-6E8A-4147-A177-3AD203B41FA5}">
                      <a16:colId xmlns:a16="http://schemas.microsoft.com/office/drawing/2014/main" val="3940731548"/>
                    </a:ext>
                  </a:extLst>
                </a:gridCol>
                <a:gridCol w="1260475">
                  <a:extLst>
                    <a:ext uri="{9D8B030D-6E8A-4147-A177-3AD203B41FA5}">
                      <a16:colId xmlns:a16="http://schemas.microsoft.com/office/drawing/2014/main" val="44956677"/>
                    </a:ext>
                  </a:extLst>
                </a:gridCol>
                <a:gridCol w="2146300">
                  <a:extLst>
                    <a:ext uri="{9D8B030D-6E8A-4147-A177-3AD203B41FA5}">
                      <a16:colId xmlns:a16="http://schemas.microsoft.com/office/drawing/2014/main" val="3259129636"/>
                    </a:ext>
                  </a:extLst>
                </a:gridCol>
              </a:tblGrid>
              <a:tr h="21590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희망연봉 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입사가능일</a:t>
                      </a: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6000" marB="36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15924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98">
            <a:extLst>
              <a:ext uri="{FF2B5EF4-FFF2-40B4-BE49-F238E27FC236}">
                <a16:creationId xmlns:a16="http://schemas.microsoft.com/office/drawing/2014/main" id="{0E1FF948-17D6-4EC6-8872-9C191861C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199" y="636588"/>
            <a:ext cx="1258888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fontAlgn="ctr" latinLnBrk="1">
              <a:lnSpc>
                <a:spcPts val="1200"/>
              </a:lnSpc>
            </a:pP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경력사항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</a:p>
        </p:txBody>
      </p:sp>
      <p:graphicFrame>
        <p:nvGraphicFramePr>
          <p:cNvPr id="2447" name="Group 399">
            <a:extLst>
              <a:ext uri="{FF2B5EF4-FFF2-40B4-BE49-F238E27FC236}">
                <a16:creationId xmlns:a16="http://schemas.microsoft.com/office/drawing/2014/main" id="{6159E39B-8A3F-4C37-B49B-732A170FA5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41648"/>
              </p:ext>
            </p:extLst>
          </p:nvPr>
        </p:nvGraphicFramePr>
        <p:xfrm>
          <a:off x="457200" y="815975"/>
          <a:ext cx="6645275" cy="2518286"/>
        </p:xfrm>
        <a:graphic>
          <a:graphicData uri="http://schemas.openxmlformats.org/drawingml/2006/table">
            <a:tbl>
              <a:tblPr/>
              <a:tblGrid>
                <a:gridCol w="985838">
                  <a:extLst>
                    <a:ext uri="{9D8B030D-6E8A-4147-A177-3AD203B41FA5}">
                      <a16:colId xmlns:a16="http://schemas.microsoft.com/office/drawing/2014/main" val="1567761662"/>
                    </a:ext>
                  </a:extLst>
                </a:gridCol>
                <a:gridCol w="1173162">
                  <a:extLst>
                    <a:ext uri="{9D8B030D-6E8A-4147-A177-3AD203B41FA5}">
                      <a16:colId xmlns:a16="http://schemas.microsoft.com/office/drawing/2014/main" val="2835678475"/>
                    </a:ext>
                  </a:extLst>
                </a:gridCol>
                <a:gridCol w="539750">
                  <a:extLst>
                    <a:ext uri="{9D8B030D-6E8A-4147-A177-3AD203B41FA5}">
                      <a16:colId xmlns:a16="http://schemas.microsoft.com/office/drawing/2014/main" val="374634157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799189236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3166853562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1106730937"/>
                    </a:ext>
                  </a:extLst>
                </a:gridCol>
                <a:gridCol w="706437">
                  <a:extLst>
                    <a:ext uri="{9D8B030D-6E8A-4147-A177-3AD203B41FA5}">
                      <a16:colId xmlns:a16="http://schemas.microsoft.com/office/drawing/2014/main" val="3307191216"/>
                    </a:ext>
                  </a:extLst>
                </a:gridCol>
              </a:tblGrid>
              <a:tr h="26980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회사명</a:t>
                      </a:r>
                    </a:p>
                  </a:txBody>
                  <a:tcPr marL="36000" marR="36000" marT="35990" marB="3599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기간 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년차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36000" marR="36000" marT="35990" marB="3599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직위</a:t>
                      </a:r>
                    </a:p>
                  </a:txBody>
                  <a:tcPr marL="36000" marR="36000" marT="35990" marB="3599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직무</a:t>
                      </a:r>
                    </a:p>
                  </a:txBody>
                  <a:tcPr marL="36000" marR="36000" marT="35990" marB="3599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근무처</a:t>
                      </a:r>
                    </a:p>
                  </a:txBody>
                  <a:tcPr marL="36000" marR="36000" marT="35990" marB="3599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퇴직사유</a:t>
                      </a:r>
                    </a:p>
                  </a:txBody>
                  <a:tcPr marL="36000" marR="36000" marT="35990" marB="3599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연봉</a:t>
                      </a:r>
                      <a:r>
                        <a:rPr kumimoji="0" lang="en-US" altLang="ko-KR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만원</a:t>
                      </a:r>
                      <a:r>
                        <a:rPr kumimoji="0" lang="en-US" altLang="ko-KR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36000" marR="36000" marT="35990" marB="3599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082477"/>
                  </a:ext>
                </a:extLst>
              </a:tr>
              <a:tr h="35868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5990" marB="3599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5990" marB="3599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5990" marB="3599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5990" marB="3599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5990" marB="3599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5990" marB="3599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5990" marB="3599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330599"/>
                  </a:ext>
                </a:extLst>
              </a:tr>
              <a:tr h="269803">
                <a:tc gridSpan="7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직무경험 상세 기술</a:t>
                      </a:r>
                    </a:p>
                  </a:txBody>
                  <a:tcPr marL="36000" marR="36000" marT="35990" marB="3599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3470099"/>
                  </a:ext>
                </a:extLst>
              </a:tr>
              <a:tr h="1620000">
                <a:tc gridSpan="7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5990" marB="3599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0943341"/>
                  </a:ext>
                </a:extLst>
              </a:tr>
            </a:tbl>
          </a:graphicData>
        </a:graphic>
      </p:graphicFrame>
      <p:sp>
        <p:nvSpPr>
          <p:cNvPr id="3105" name="Rectangle 459">
            <a:extLst>
              <a:ext uri="{FF2B5EF4-FFF2-40B4-BE49-F238E27FC236}">
                <a16:creationId xmlns:a16="http://schemas.microsoft.com/office/drawing/2014/main" id="{64CD648B-FD34-4E82-9C5D-0BFA70A4E9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199" y="3545706"/>
            <a:ext cx="1258888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fontAlgn="ctr" latinLnBrk="1">
              <a:lnSpc>
                <a:spcPts val="1200"/>
              </a:lnSpc>
            </a:pP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경력사항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</a:p>
        </p:txBody>
      </p:sp>
      <p:graphicFrame>
        <p:nvGraphicFramePr>
          <p:cNvPr id="2508" name="Group 460">
            <a:extLst>
              <a:ext uri="{FF2B5EF4-FFF2-40B4-BE49-F238E27FC236}">
                <a16:creationId xmlns:a16="http://schemas.microsoft.com/office/drawing/2014/main" id="{94AC35EC-85AB-41EF-8043-80E30D6AAF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348766"/>
              </p:ext>
            </p:extLst>
          </p:nvPr>
        </p:nvGraphicFramePr>
        <p:xfrm>
          <a:off x="457200" y="3744144"/>
          <a:ext cx="6645275" cy="2520000"/>
        </p:xfrm>
        <a:graphic>
          <a:graphicData uri="http://schemas.openxmlformats.org/drawingml/2006/table">
            <a:tbl>
              <a:tblPr/>
              <a:tblGrid>
                <a:gridCol w="985838">
                  <a:extLst>
                    <a:ext uri="{9D8B030D-6E8A-4147-A177-3AD203B41FA5}">
                      <a16:colId xmlns:a16="http://schemas.microsoft.com/office/drawing/2014/main" val="4226423190"/>
                    </a:ext>
                  </a:extLst>
                </a:gridCol>
                <a:gridCol w="1173162">
                  <a:extLst>
                    <a:ext uri="{9D8B030D-6E8A-4147-A177-3AD203B41FA5}">
                      <a16:colId xmlns:a16="http://schemas.microsoft.com/office/drawing/2014/main" val="4097911964"/>
                    </a:ext>
                  </a:extLst>
                </a:gridCol>
                <a:gridCol w="539750">
                  <a:extLst>
                    <a:ext uri="{9D8B030D-6E8A-4147-A177-3AD203B41FA5}">
                      <a16:colId xmlns:a16="http://schemas.microsoft.com/office/drawing/2014/main" val="217256078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054404783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447616707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3823760228"/>
                    </a:ext>
                  </a:extLst>
                </a:gridCol>
                <a:gridCol w="706437">
                  <a:extLst>
                    <a:ext uri="{9D8B030D-6E8A-4147-A177-3AD203B41FA5}">
                      <a16:colId xmlns:a16="http://schemas.microsoft.com/office/drawing/2014/main" val="724121354"/>
                    </a:ext>
                  </a:extLst>
                </a:gridCol>
              </a:tblGrid>
              <a:tr h="27000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회사명</a:t>
                      </a: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기간 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년차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직위</a:t>
                      </a: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직무</a:t>
                      </a: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근무처</a:t>
                      </a: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퇴직사유</a:t>
                      </a: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연봉</a:t>
                      </a:r>
                      <a:r>
                        <a:rPr kumimoji="0" lang="en-US" altLang="ko-KR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만원</a:t>
                      </a:r>
                      <a:r>
                        <a:rPr kumimoji="0" lang="en-US" altLang="ko-KR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7555470"/>
                  </a:ext>
                </a:extLst>
              </a:tr>
              <a:tr h="36000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0330880"/>
                  </a:ext>
                </a:extLst>
              </a:tr>
              <a:tr h="270000">
                <a:tc gridSpan="7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직무경험 상세 기술</a:t>
                      </a: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4811444"/>
                  </a:ext>
                </a:extLst>
              </a:tr>
              <a:tr h="1620000">
                <a:tc gridSpan="7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ctr" latinLnBrk="1" hangingPunct="0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ctr" latinLnBrk="1" hangingPunct="0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ctr" latinLnBrk="1" hangingPunct="0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ctr" latinLnBrk="1" hangingPunct="0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</a:p>
                  </a:txBody>
                  <a:tcPr marL="36000" marR="36000" marT="35992" marB="35992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9938005"/>
                  </a:ext>
                </a:extLst>
              </a:tr>
            </a:tbl>
          </a:graphicData>
        </a:graphic>
      </p:graphicFrame>
      <p:sp>
        <p:nvSpPr>
          <p:cNvPr id="3136" name="Rectangle 459">
            <a:extLst>
              <a:ext uri="{FF2B5EF4-FFF2-40B4-BE49-F238E27FC236}">
                <a16:creationId xmlns:a16="http://schemas.microsoft.com/office/drawing/2014/main" id="{18F894A5-F22D-482F-B97D-E55B16EC23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0180638"/>
            <a:ext cx="46323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fontAlgn="ctr" latinLnBrk="1">
              <a:lnSpc>
                <a:spcPts val="1200"/>
              </a:lnSpc>
            </a:pP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경력 작성란 추가 필요 시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뒷장 추가 작성 가능</a:t>
            </a: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137" name="Rectangle 459">
            <a:extLst>
              <a:ext uri="{FF2B5EF4-FFF2-40B4-BE49-F238E27FC236}">
                <a16:creationId xmlns:a16="http://schemas.microsoft.com/office/drawing/2014/main" id="{D8CAD9BB-CC6F-46C0-BDAA-DC7EFC7B3D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9982200"/>
            <a:ext cx="46323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fontAlgn="ctr" latinLnBrk="1">
              <a:lnSpc>
                <a:spcPts val="1200"/>
              </a:lnSpc>
            </a:pP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</a:t>
            </a: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경력사항 없을 시 생략 가능</a:t>
            </a:r>
            <a:endParaRPr lang="en-US" altLang="ko-KR" sz="1200" b="1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" name="Rectangle 459">
            <a:extLst>
              <a:ext uri="{FF2B5EF4-FFF2-40B4-BE49-F238E27FC236}">
                <a16:creationId xmlns:a16="http://schemas.microsoft.com/office/drawing/2014/main" id="{D06E751D-A1A8-4151-8F5A-A38CE1BD70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199" y="6530917"/>
            <a:ext cx="1258888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fontAlgn="ctr" latinLnBrk="1">
              <a:lnSpc>
                <a:spcPts val="1200"/>
              </a:lnSpc>
            </a:pP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경력사항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</a:p>
        </p:txBody>
      </p:sp>
      <p:graphicFrame>
        <p:nvGraphicFramePr>
          <p:cNvPr id="11" name="Group 460">
            <a:extLst>
              <a:ext uri="{FF2B5EF4-FFF2-40B4-BE49-F238E27FC236}">
                <a16:creationId xmlns:a16="http://schemas.microsoft.com/office/drawing/2014/main" id="{857AA22B-907F-45FE-BEC2-516D0D658D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105331"/>
              </p:ext>
            </p:extLst>
          </p:nvPr>
        </p:nvGraphicFramePr>
        <p:xfrm>
          <a:off x="457200" y="6729355"/>
          <a:ext cx="6645275" cy="2520000"/>
        </p:xfrm>
        <a:graphic>
          <a:graphicData uri="http://schemas.openxmlformats.org/drawingml/2006/table">
            <a:tbl>
              <a:tblPr/>
              <a:tblGrid>
                <a:gridCol w="985838">
                  <a:extLst>
                    <a:ext uri="{9D8B030D-6E8A-4147-A177-3AD203B41FA5}">
                      <a16:colId xmlns:a16="http://schemas.microsoft.com/office/drawing/2014/main" val="4226423190"/>
                    </a:ext>
                  </a:extLst>
                </a:gridCol>
                <a:gridCol w="1173162">
                  <a:extLst>
                    <a:ext uri="{9D8B030D-6E8A-4147-A177-3AD203B41FA5}">
                      <a16:colId xmlns:a16="http://schemas.microsoft.com/office/drawing/2014/main" val="4097911964"/>
                    </a:ext>
                  </a:extLst>
                </a:gridCol>
                <a:gridCol w="539750">
                  <a:extLst>
                    <a:ext uri="{9D8B030D-6E8A-4147-A177-3AD203B41FA5}">
                      <a16:colId xmlns:a16="http://schemas.microsoft.com/office/drawing/2014/main" val="217256078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054404783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447616707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3823760228"/>
                    </a:ext>
                  </a:extLst>
                </a:gridCol>
                <a:gridCol w="706437">
                  <a:extLst>
                    <a:ext uri="{9D8B030D-6E8A-4147-A177-3AD203B41FA5}">
                      <a16:colId xmlns:a16="http://schemas.microsoft.com/office/drawing/2014/main" val="724121354"/>
                    </a:ext>
                  </a:extLst>
                </a:gridCol>
              </a:tblGrid>
              <a:tr h="27000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회사명</a:t>
                      </a: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기간 </a:t>
                      </a:r>
                      <a:r>
                        <a:rPr kumimoji="0" lang="en-US" altLang="ko-KR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년차</a:t>
                      </a:r>
                      <a:r>
                        <a:rPr kumimoji="0" lang="en-US" altLang="ko-KR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직위</a:t>
                      </a: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직무</a:t>
                      </a: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근무처</a:t>
                      </a: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퇴직사유</a:t>
                      </a: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연봉</a:t>
                      </a:r>
                      <a:r>
                        <a:rPr kumimoji="0" lang="en-US" altLang="ko-KR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만원</a:t>
                      </a:r>
                      <a:r>
                        <a:rPr kumimoji="0" lang="en-US" altLang="ko-KR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7555470"/>
                  </a:ext>
                </a:extLst>
              </a:tr>
              <a:tr h="36000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r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0330880"/>
                  </a:ext>
                </a:extLst>
              </a:tr>
              <a:tr h="270000">
                <a:tc gridSpan="7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직무경험 상세 기술</a:t>
                      </a:r>
                    </a:p>
                  </a:txBody>
                  <a:tcPr marL="36000" marR="36000" marT="35992" marB="35992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4811444"/>
                  </a:ext>
                </a:extLst>
              </a:tr>
              <a:tr h="1620000">
                <a:tc gridSpan="7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ctr" latinLnBrk="1" hangingPunct="0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ctr" latinLnBrk="1" hangingPunct="0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ctr" latinLnBrk="1" hangingPunct="0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ctr" latinLnBrk="1" hangingPunct="0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</a:p>
                  </a:txBody>
                  <a:tcPr marL="36000" marR="36000" marT="35992" marB="35992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9938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31">
            <a:extLst>
              <a:ext uri="{FF2B5EF4-FFF2-40B4-BE49-F238E27FC236}">
                <a16:creationId xmlns:a16="http://schemas.microsoft.com/office/drawing/2014/main" id="{4715F0AC-F89A-4714-A055-5D351CFB90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113" y="377825"/>
            <a:ext cx="143986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eaLnBrk="1" fontAlgn="ctr" latinLnBrk="1">
              <a:lnSpc>
                <a:spcPts val="2000"/>
              </a:lnSpc>
            </a:pPr>
            <a:r>
              <a:rPr lang="ko-KR" altLang="en-US" sz="20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자기소개서 </a:t>
            </a:r>
          </a:p>
        </p:txBody>
      </p:sp>
      <p:graphicFrame>
        <p:nvGraphicFramePr>
          <p:cNvPr id="2780" name="Group 732">
            <a:extLst>
              <a:ext uri="{FF2B5EF4-FFF2-40B4-BE49-F238E27FC236}">
                <a16:creationId xmlns:a16="http://schemas.microsoft.com/office/drawing/2014/main" id="{17397221-3539-4CAE-9DFB-0F0692DCCD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745962"/>
              </p:ext>
            </p:extLst>
          </p:nvPr>
        </p:nvGraphicFramePr>
        <p:xfrm>
          <a:off x="456404" y="953418"/>
          <a:ext cx="6645275" cy="2972998"/>
        </p:xfrm>
        <a:graphic>
          <a:graphicData uri="http://schemas.openxmlformats.org/drawingml/2006/table">
            <a:tbl>
              <a:tblPr/>
              <a:tblGrid>
                <a:gridCol w="6645275">
                  <a:extLst>
                    <a:ext uri="{9D8B030D-6E8A-4147-A177-3AD203B41FA5}">
                      <a16:colId xmlns:a16="http://schemas.microsoft.com/office/drawing/2014/main" val="3971880673"/>
                    </a:ext>
                  </a:extLst>
                </a:gridCol>
              </a:tblGrid>
              <a:tr h="36000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Malgun Gothic Semilight" panose="020B0502040204020203" pitchFamily="50" charset="-127"/>
                        </a:rPr>
                        <a:t>직무 경험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Malgun Gothic Semilight" panose="020B0502040204020203" pitchFamily="50" charset="-127"/>
                        </a:rPr>
                        <a:t>(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Malgun Gothic Semilight" panose="020B0502040204020203" pitchFamily="50" charset="-127"/>
                        </a:rPr>
                        <a:t>신입의 경우 직무 관련 경험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Malgun Gothic Semilight" panose="020B0502040204020203" pitchFamily="50" charset="-127"/>
                        </a:rPr>
                        <a:t>)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Malgun Gothic Semilight" panose="020B0502040204020203" pitchFamily="50" charset="-127"/>
                        </a:rPr>
                        <a:t>을 수행업무 및 프로젝트를 중심으로 상세히 기술해 주시기 바랍니다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Malgun Gothic Semilight" panose="020B0502040204020203" pitchFamily="50" charset="-127"/>
                        </a:rPr>
                        <a:t>. </a:t>
                      </a:r>
                    </a:p>
                    <a:p>
                      <a:pPr marL="0" marR="0" lvl="0" indent="0" algn="l" defTabSz="914400" rtl="0" eaLnBrk="1" fontAlgn="ctr" latinLnBrk="1" hangingPunct="0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Malgun Gothic Semilight" panose="020B0502040204020203" pitchFamily="50" charset="-127"/>
                        </a:rPr>
                        <a:t>(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Malgun Gothic Semilight" panose="020B0502040204020203" pitchFamily="50" charset="-127"/>
                        </a:rPr>
                        <a:t>재직회사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Malgun Gothic Semilight" panose="020B0502040204020203" pitchFamily="50" charset="-127"/>
                        </a:rPr>
                        <a:t>/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Malgun Gothic Semilight" panose="020B0502040204020203" pitchFamily="50" charset="-127"/>
                        </a:rPr>
                        <a:t>직급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Malgun Gothic Semilight" panose="020B0502040204020203" pitchFamily="50" charset="-127"/>
                        </a:rPr>
                        <a:t>/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Malgun Gothic Semilight" panose="020B0502040204020203" pitchFamily="50" charset="-127"/>
                        </a:rPr>
                        <a:t>직무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Malgun Gothic Semilight" panose="020B0502040204020203" pitchFamily="50" charset="-127"/>
                        </a:rPr>
                        <a:t>/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Malgun Gothic Semilight" panose="020B0502040204020203" pitchFamily="50" charset="-127"/>
                        </a:rPr>
                        <a:t>기간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Malgun Gothic Semilight" panose="020B0502040204020203" pitchFamily="50" charset="-127"/>
                        </a:rPr>
                        <a:t>/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Malgun Gothic Semilight" panose="020B0502040204020203" pitchFamily="50" charset="-127"/>
                        </a:rPr>
                        <a:t>내용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Malgun Gothic Semilight" panose="020B0502040204020203" pitchFamily="50" charset="-127"/>
                        </a:rPr>
                        <a:t>/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Malgun Gothic Semilight" panose="020B0502040204020203" pitchFamily="50" charset="-127"/>
                        </a:rPr>
                        <a:t>본인 기여도 등 기재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Malgun Gothic Semilight" panose="020B0502040204020203" pitchFamily="50" charset="-127"/>
                        </a:rPr>
                        <a:t>)</a:t>
                      </a:r>
                    </a:p>
                  </a:txBody>
                  <a:tcPr marL="36000" marR="36000" marT="35999" marB="35999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63961"/>
                  </a:ext>
                </a:extLst>
              </a:tr>
              <a:tr h="252000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Malgun Gothic Semilight" panose="020B0502040204020203" pitchFamily="50" charset="-127"/>
                      </a:endParaRPr>
                    </a:p>
                  </a:txBody>
                  <a:tcPr marL="36000" marR="36000" marT="35999" marB="35999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4949436"/>
                  </a:ext>
                </a:extLst>
              </a:tr>
            </a:tbl>
          </a:graphicData>
        </a:graphic>
      </p:graphicFrame>
      <p:graphicFrame>
        <p:nvGraphicFramePr>
          <p:cNvPr id="2790" name="Group 742">
            <a:extLst>
              <a:ext uri="{FF2B5EF4-FFF2-40B4-BE49-F238E27FC236}">
                <a16:creationId xmlns:a16="http://schemas.microsoft.com/office/drawing/2014/main" id="{9E0B10CC-621B-45BB-B6C9-5EA87615A3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57454"/>
              </p:ext>
            </p:extLst>
          </p:nvPr>
        </p:nvGraphicFramePr>
        <p:xfrm>
          <a:off x="456404" y="4193778"/>
          <a:ext cx="6645275" cy="2880000"/>
        </p:xfrm>
        <a:graphic>
          <a:graphicData uri="http://schemas.openxmlformats.org/drawingml/2006/table">
            <a:tbl>
              <a:tblPr/>
              <a:tblGrid>
                <a:gridCol w="6645275">
                  <a:extLst>
                    <a:ext uri="{9D8B030D-6E8A-4147-A177-3AD203B41FA5}">
                      <a16:colId xmlns:a16="http://schemas.microsoft.com/office/drawing/2014/main" val="3693111197"/>
                    </a:ext>
                  </a:extLst>
                </a:gridCol>
              </a:tblGrid>
              <a:tr h="36000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지원 동기 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입사 시 기여할 수 있는 부분에 대해 구체적으로 기술해 주시기 바랍니다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36000" marR="36000" marT="35980" marB="3598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1577130"/>
                  </a:ext>
                </a:extLst>
              </a:tr>
              <a:tr h="252000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ctr" latinLnBrk="1" hangingPunct="0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5980" marB="3598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4175841"/>
                  </a:ext>
                </a:extLst>
              </a:tr>
            </a:tbl>
          </a:graphicData>
        </a:graphic>
      </p:graphicFrame>
      <p:graphicFrame>
        <p:nvGraphicFramePr>
          <p:cNvPr id="5" name="Group 742">
            <a:extLst>
              <a:ext uri="{FF2B5EF4-FFF2-40B4-BE49-F238E27FC236}">
                <a16:creationId xmlns:a16="http://schemas.microsoft.com/office/drawing/2014/main" id="{D84B944E-E82D-416C-942E-3BF1F9F0A1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274378"/>
              </p:ext>
            </p:extLst>
          </p:nvPr>
        </p:nvGraphicFramePr>
        <p:xfrm>
          <a:off x="456404" y="7306959"/>
          <a:ext cx="6645275" cy="2880000"/>
        </p:xfrm>
        <a:graphic>
          <a:graphicData uri="http://schemas.openxmlformats.org/drawingml/2006/table">
            <a:tbl>
              <a:tblPr/>
              <a:tblGrid>
                <a:gridCol w="6645275">
                  <a:extLst>
                    <a:ext uri="{9D8B030D-6E8A-4147-A177-3AD203B41FA5}">
                      <a16:colId xmlns:a16="http://schemas.microsoft.com/office/drawing/2014/main" val="3693111197"/>
                    </a:ext>
                  </a:extLst>
                </a:gridCol>
              </a:tblGrid>
              <a:tr h="36000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지금까지 본인에게 가장 의미 있었던 성공 경험에 대해 구체적으로 기술해 주시기 바랍니다</a:t>
                      </a: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36000" marR="36000" marT="35980" marB="3598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1577130"/>
                  </a:ext>
                </a:extLst>
              </a:tr>
              <a:tr h="252000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굴림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ctr" latinLnBrk="1" hangingPunct="0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ctr" latinLnBrk="1" hangingPunct="0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35980" marB="3598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417584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Times New Roman"/>
        <a:ea typeface="굴림"/>
        <a:cs typeface=""/>
      </a:majorFont>
      <a:minorFont>
        <a:latin typeface="Times New Roman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213</Words>
  <Application>Microsoft Office PowerPoint</Application>
  <PresentationFormat>사용자 지정</PresentationFormat>
  <Paragraphs>96</Paragraphs>
  <Slides>3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9" baseType="lpstr">
      <vt:lpstr>Malgun Gothic Semilight</vt:lpstr>
      <vt:lpstr>굴림</vt:lpstr>
      <vt:lpstr>맑은 고딕</vt:lpstr>
      <vt:lpstr>Arial</vt:lpstr>
      <vt:lpstr>Times New Roman</vt:lpstr>
      <vt:lpstr>기본 디자인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Administrator</dc:creator>
  <cp:lastModifiedBy>YUHAN</cp:lastModifiedBy>
  <cp:revision>39</cp:revision>
  <dcterms:modified xsi:type="dcterms:W3CDTF">2025-09-04T07:01:37Z</dcterms:modified>
</cp:coreProperties>
</file>